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1" r:id="rId4"/>
    <p:sldId id="272" r:id="rId5"/>
    <p:sldId id="273" r:id="rId6"/>
    <p:sldId id="274" r:id="rId7"/>
    <p:sldId id="270" r:id="rId8"/>
    <p:sldId id="275" r:id="rId9"/>
    <p:sldId id="276" r:id="rId10"/>
    <p:sldId id="277" r:id="rId11"/>
    <p:sldId id="278" r:id="rId12"/>
    <p:sldId id="279"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7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00EBA2C-1BD3-4A14-BE8E-0C22864DCD52}" type="datetimeFigureOut">
              <a:rPr lang="en-US" smtClean="0"/>
              <a:t>10/31/2018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0EBA2C-1BD3-4A14-BE8E-0C22864DCD52}"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E38F5-8A75-4B81-838F-3396FBA443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00EBA2C-1BD3-4A14-BE8E-0C22864DCD52}" type="datetimeFigureOut">
              <a:rPr lang="en-US" smtClean="0"/>
              <a:t>10/31/2018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2FE38F5-8A75-4B81-838F-3396FBA4433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00EBA2C-1BD3-4A14-BE8E-0C22864DCD52}"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00EBA2C-1BD3-4A14-BE8E-0C22864DCD52}" type="datetimeFigureOut">
              <a:rPr lang="en-US" smtClean="0"/>
              <a:t>10/31/2018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00EBA2C-1BD3-4A14-BE8E-0C22864DCD52}" type="datetimeFigureOut">
              <a:rPr lang="en-US" smtClean="0"/>
              <a:t>10/31/2018</a:t>
            </a:fld>
            <a:endParaRPr lang="en-US"/>
          </a:p>
        </p:txBody>
      </p:sp>
      <p:sp>
        <p:nvSpPr>
          <p:cNvPr id="10" name="Slide Number Placeholder 9"/>
          <p:cNvSpPr>
            <a:spLocks noGrp="1"/>
          </p:cNvSpPr>
          <p:nvPr>
            <p:ph type="sldNum" sz="quarter" idx="16"/>
          </p:nvPr>
        </p:nvSpPr>
        <p:spPr/>
        <p:txBody>
          <a:bodyPr rtlCol="0"/>
          <a:lstStyle/>
          <a:p>
            <a:fld id="{E2FE38F5-8A75-4B81-838F-3396FBA4433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00EBA2C-1BD3-4A14-BE8E-0C22864DCD52}" type="datetimeFigureOut">
              <a:rPr lang="en-US" smtClean="0"/>
              <a:t>10/31/2018</a:t>
            </a:fld>
            <a:endParaRPr lang="en-US"/>
          </a:p>
        </p:txBody>
      </p:sp>
      <p:sp>
        <p:nvSpPr>
          <p:cNvPr id="12" name="Slide Number Placeholder 11"/>
          <p:cNvSpPr>
            <a:spLocks noGrp="1"/>
          </p:cNvSpPr>
          <p:nvPr>
            <p:ph type="sldNum" sz="quarter" idx="16"/>
          </p:nvPr>
        </p:nvSpPr>
        <p:spPr/>
        <p:txBody>
          <a:bodyPr rtlCol="0"/>
          <a:lstStyle/>
          <a:p>
            <a:fld id="{E2FE38F5-8A75-4B81-838F-3396FBA4433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00EBA2C-1BD3-4A14-BE8E-0C22864DCD52}"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EBA2C-1BD3-4A14-BE8E-0C22864DCD52}"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00EBA2C-1BD3-4A14-BE8E-0C22864DCD52}"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00EBA2C-1BD3-4A14-BE8E-0C22864DCD52}" type="datetimeFigureOut">
              <a:rPr lang="en-US" smtClean="0"/>
              <a:t>10/31/2018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0EBA2C-1BD3-4A14-BE8E-0C22864DCD52}" type="datetimeFigureOut">
              <a:rPr lang="en-US" smtClean="0"/>
              <a:t>10/31/2018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FE38F5-8A75-4B81-838F-3396FBA443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Aristotle</a:t>
            </a:r>
            <a:br>
              <a:rPr lang="en-US" dirty="0"/>
            </a:br>
            <a:br>
              <a:rPr lang="en-US" dirty="0"/>
            </a:br>
            <a:br>
              <a:rPr lang="en-US" dirty="0"/>
            </a:br>
            <a:r>
              <a:rPr lang="en-US" sz="2000" dirty="0"/>
              <a:t>Dr. Stephanie </a:t>
            </a:r>
            <a:r>
              <a:rPr lang="en-US" sz="2000" dirty="0" err="1"/>
              <a:t>Spoto</a:t>
            </a:r>
            <a:br>
              <a:rPr lang="en-US" sz="2000" dirty="0"/>
            </a:br>
            <a:r>
              <a:rPr lang="en-US" sz="2000" dirty="0"/>
              <a:t>sspoto@mpc.edu</a:t>
            </a:r>
            <a:br>
              <a:rPr lang="en-US" sz="2000" dirty="0"/>
            </a:br>
            <a:r>
              <a:rPr lang="en-US" sz="2000" dirty="0"/>
              <a:t>Monterey Peninsula College</a:t>
            </a:r>
            <a:endParaRPr lang="en-US" dirty="0"/>
          </a:p>
        </p:txBody>
      </p:sp>
      <p:sp>
        <p:nvSpPr>
          <p:cNvPr id="3" name="Subtitle 2"/>
          <p:cNvSpPr>
            <a:spLocks noGrp="1"/>
          </p:cNvSpPr>
          <p:nvPr>
            <p:ph type="subTitle" idx="1"/>
          </p:nvPr>
        </p:nvSpPr>
        <p:spPr/>
        <p:txBody>
          <a:bodyPr>
            <a:normAutofit fontScale="77500" lnSpcReduction="20000"/>
          </a:bodyPr>
          <a:lstStyle/>
          <a:p>
            <a:r>
              <a:rPr lang="en-US" dirty="0" err="1"/>
              <a:t>Gentrain</a:t>
            </a:r>
            <a:endParaRPr lang="en-US" dirty="0"/>
          </a:p>
          <a:p>
            <a:r>
              <a:rPr lang="en-US" dirty="0"/>
              <a:t>1 November 2018</a:t>
            </a:r>
          </a:p>
        </p:txBody>
      </p:sp>
    </p:spTree>
    <p:extLst>
      <p:ext uri="{BB962C8B-B14F-4D97-AF65-F5344CB8AC3E}">
        <p14:creationId xmlns:p14="http://schemas.microsoft.com/office/powerpoint/2010/main" val="327211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49BA-32C2-4335-8DFE-5A73DFE9D029}"/>
              </a:ext>
            </a:extLst>
          </p:cNvPr>
          <p:cNvSpPr>
            <a:spLocks noGrp="1"/>
          </p:cNvSpPr>
          <p:nvPr>
            <p:ph type="title"/>
          </p:nvPr>
        </p:nvSpPr>
        <p:spPr/>
        <p:txBody>
          <a:bodyPr/>
          <a:lstStyle/>
          <a:p>
            <a:r>
              <a:rPr lang="en-US" dirty="0"/>
              <a:t>Aristotle’s psyche and the soul</a:t>
            </a:r>
          </a:p>
        </p:txBody>
      </p:sp>
      <p:sp>
        <p:nvSpPr>
          <p:cNvPr id="3" name="Content Placeholder 2">
            <a:extLst>
              <a:ext uri="{FF2B5EF4-FFF2-40B4-BE49-F238E27FC236}">
                <a16:creationId xmlns:a16="http://schemas.microsoft.com/office/drawing/2014/main" id="{1D603F3F-85CE-4C3D-912F-E1A8444D90CD}"/>
              </a:ext>
            </a:extLst>
          </p:cNvPr>
          <p:cNvSpPr>
            <a:spLocks noGrp="1"/>
          </p:cNvSpPr>
          <p:nvPr>
            <p:ph sz="quarter" idx="1"/>
          </p:nvPr>
        </p:nvSpPr>
        <p:spPr>
          <a:xfrm>
            <a:off x="228600" y="1600200"/>
            <a:ext cx="8763000" cy="5029200"/>
          </a:xfrm>
        </p:spPr>
        <p:txBody>
          <a:bodyPr>
            <a:normAutofit lnSpcReduction="10000"/>
          </a:bodyPr>
          <a:lstStyle/>
          <a:p>
            <a:r>
              <a:rPr lang="en-US" dirty="0"/>
              <a:t>Distinguished between what had life and what did not</a:t>
            </a:r>
          </a:p>
          <a:p>
            <a:r>
              <a:rPr lang="en-US" dirty="0"/>
              <a:t>Life possessed a psyche (soul)</a:t>
            </a:r>
          </a:p>
          <a:p>
            <a:pPr lvl="1"/>
            <a:r>
              <a:rPr lang="en-US" dirty="0"/>
              <a:t>Not distinguishable from form </a:t>
            </a:r>
            <a:r>
              <a:rPr lang="en-US" dirty="0">
                <a:sym typeface="Wingdings" panose="05000000000000000000" pitchFamily="2" charset="2"/>
              </a:rPr>
              <a:t> inner power which guided becoming/actuality</a:t>
            </a:r>
          </a:p>
          <a:p>
            <a:r>
              <a:rPr lang="en-US" dirty="0">
                <a:sym typeface="Wingdings" panose="05000000000000000000" pitchFamily="2" charset="2"/>
              </a:rPr>
              <a:t>Natural, inseparable, continuous with concrete individual  not alien resident</a:t>
            </a:r>
          </a:p>
          <a:p>
            <a:endParaRPr lang="en-US" dirty="0">
              <a:sym typeface="Wingdings" panose="05000000000000000000" pitchFamily="2" charset="2"/>
            </a:endParaRPr>
          </a:p>
          <a:p>
            <a:pPr marL="0" indent="0">
              <a:buNone/>
            </a:pPr>
            <a:r>
              <a:rPr lang="en-US" dirty="0"/>
              <a:t>“. . . the soul neither exists without a body nor is a body of some sort. For it is not a body, but it belongs to a body, and for this reason is present in a body, and in a body of such-and-such a sort” (</a:t>
            </a:r>
            <a:r>
              <a:rPr lang="en-US" i="1" dirty="0"/>
              <a:t>de Anima, </a:t>
            </a:r>
            <a:r>
              <a:rPr lang="en-US" dirty="0"/>
              <a:t>414a20ff).</a:t>
            </a:r>
          </a:p>
        </p:txBody>
      </p:sp>
    </p:spTree>
    <p:extLst>
      <p:ext uri="{BB962C8B-B14F-4D97-AF65-F5344CB8AC3E}">
        <p14:creationId xmlns:p14="http://schemas.microsoft.com/office/powerpoint/2010/main" val="368985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aristotle soul">
            <a:extLst>
              <a:ext uri="{FF2B5EF4-FFF2-40B4-BE49-F238E27FC236}">
                <a16:creationId xmlns:a16="http://schemas.microsoft.com/office/drawing/2014/main" id="{142DB082-AD02-4D71-BE40-CFA2A92B4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685" y="62662"/>
            <a:ext cx="5658214" cy="3137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399F31-9A8D-4A6D-99CD-275F39C45BF5}"/>
              </a:ext>
            </a:extLst>
          </p:cNvPr>
          <p:cNvSpPr>
            <a:spLocks noGrp="1"/>
          </p:cNvSpPr>
          <p:nvPr>
            <p:ph type="title"/>
          </p:nvPr>
        </p:nvSpPr>
        <p:spPr>
          <a:xfrm>
            <a:off x="38101" y="79332"/>
            <a:ext cx="8153400" cy="990600"/>
          </a:xfrm>
        </p:spPr>
        <p:txBody>
          <a:bodyPr/>
          <a:lstStyle/>
          <a:p>
            <a:r>
              <a:rPr lang="en-US" dirty="0"/>
              <a:t>Three kinds of soul</a:t>
            </a:r>
          </a:p>
        </p:txBody>
      </p:sp>
      <p:sp>
        <p:nvSpPr>
          <p:cNvPr id="3" name="Content Placeholder 2">
            <a:extLst>
              <a:ext uri="{FF2B5EF4-FFF2-40B4-BE49-F238E27FC236}">
                <a16:creationId xmlns:a16="http://schemas.microsoft.com/office/drawing/2014/main" id="{63F8B8B2-EDCD-43FF-AC33-076CB61986F0}"/>
              </a:ext>
            </a:extLst>
          </p:cNvPr>
          <p:cNvSpPr>
            <a:spLocks noGrp="1"/>
          </p:cNvSpPr>
          <p:nvPr>
            <p:ph sz="quarter" idx="1"/>
          </p:nvPr>
        </p:nvSpPr>
        <p:spPr>
          <a:xfrm>
            <a:off x="152400" y="3352800"/>
            <a:ext cx="8613648" cy="3425868"/>
          </a:xfrm>
        </p:spPr>
        <p:txBody>
          <a:bodyPr>
            <a:normAutofit fontScale="85000" lnSpcReduction="20000"/>
          </a:bodyPr>
          <a:lstStyle/>
          <a:p>
            <a:r>
              <a:rPr lang="en-US" b="1" dirty="0"/>
              <a:t>Nutritive/vegetative soul:</a:t>
            </a:r>
            <a:r>
              <a:rPr lang="en-US" dirty="0"/>
              <a:t> possessed by all living forms</a:t>
            </a:r>
          </a:p>
          <a:p>
            <a:pPr lvl="1"/>
            <a:r>
              <a:rPr lang="en-US" dirty="0"/>
              <a:t>Directed the processes that built matter brought into the body into form/shape</a:t>
            </a:r>
          </a:p>
          <a:p>
            <a:r>
              <a:rPr lang="en-US" b="1" dirty="0"/>
              <a:t>Sensory/Appetitive/Sensitive soul: </a:t>
            </a:r>
            <a:r>
              <a:rPr lang="en-US" dirty="0"/>
              <a:t>animals, people</a:t>
            </a:r>
          </a:p>
          <a:p>
            <a:pPr lvl="1"/>
            <a:r>
              <a:rPr lang="en-US" dirty="0"/>
              <a:t>Perception of particles, sense organs </a:t>
            </a:r>
            <a:r>
              <a:rPr lang="en-US" dirty="0">
                <a:sym typeface="Wingdings" panose="05000000000000000000" pitchFamily="2" charset="2"/>
              </a:rPr>
              <a:t> not all living things reacted to particles</a:t>
            </a:r>
            <a:endParaRPr lang="en-US" dirty="0"/>
          </a:p>
          <a:p>
            <a:r>
              <a:rPr lang="en-US" b="1" dirty="0"/>
              <a:t>Rational: </a:t>
            </a:r>
            <a:r>
              <a:rPr lang="en-US" dirty="0"/>
              <a:t>people, perhaps higher animals</a:t>
            </a:r>
          </a:p>
          <a:p>
            <a:pPr lvl="1"/>
            <a:r>
              <a:rPr lang="en-US" dirty="0"/>
              <a:t>Activity of thought </a:t>
            </a:r>
            <a:r>
              <a:rPr lang="en-US" dirty="0">
                <a:sym typeface="Wingdings" panose="05000000000000000000" pitchFamily="2" charset="2"/>
              </a:rPr>
              <a:t> required lower kinds of soul  no knowledge without sensation because mind and matter were inseparable except in the mind of God</a:t>
            </a:r>
            <a:endParaRPr lang="en-US" dirty="0"/>
          </a:p>
          <a:p>
            <a:pPr lvl="1"/>
            <a:endParaRPr lang="en-US" b="1" dirty="0"/>
          </a:p>
        </p:txBody>
      </p:sp>
    </p:spTree>
    <p:extLst>
      <p:ext uri="{BB962C8B-B14F-4D97-AF65-F5344CB8AC3E}">
        <p14:creationId xmlns:p14="http://schemas.microsoft.com/office/powerpoint/2010/main" val="300515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C779-4A9A-4D98-8E87-975CEA371269}"/>
              </a:ext>
            </a:extLst>
          </p:cNvPr>
          <p:cNvSpPr>
            <a:spLocks noGrp="1"/>
          </p:cNvSpPr>
          <p:nvPr>
            <p:ph type="title"/>
          </p:nvPr>
        </p:nvSpPr>
        <p:spPr/>
        <p:txBody>
          <a:bodyPr>
            <a:normAutofit fontScale="90000"/>
          </a:bodyPr>
          <a:lstStyle/>
          <a:p>
            <a:r>
              <a:rPr lang="en-US" dirty="0"/>
              <a:t>Three souls and unity of matter/form</a:t>
            </a:r>
          </a:p>
        </p:txBody>
      </p:sp>
      <p:sp>
        <p:nvSpPr>
          <p:cNvPr id="3" name="Content Placeholder 2">
            <a:extLst>
              <a:ext uri="{FF2B5EF4-FFF2-40B4-BE49-F238E27FC236}">
                <a16:creationId xmlns:a16="http://schemas.microsoft.com/office/drawing/2014/main" id="{269FA4B8-6E7D-44E5-AABB-EC90D717DB4B}"/>
              </a:ext>
            </a:extLst>
          </p:cNvPr>
          <p:cNvSpPr>
            <a:spLocks noGrp="1"/>
          </p:cNvSpPr>
          <p:nvPr>
            <p:ph sz="quarter" idx="1"/>
          </p:nvPr>
        </p:nvSpPr>
        <p:spPr>
          <a:xfrm>
            <a:off x="152400" y="1589566"/>
            <a:ext cx="4343400" cy="5268433"/>
          </a:xfrm>
        </p:spPr>
        <p:txBody>
          <a:bodyPr>
            <a:normAutofit fontScale="92500" lnSpcReduction="10000"/>
          </a:bodyPr>
          <a:lstStyle/>
          <a:p>
            <a:r>
              <a:rPr lang="en-US" dirty="0"/>
              <a:t>Knowledge through sensory perception: There is a continuity between concrete material and soul</a:t>
            </a:r>
          </a:p>
          <a:p>
            <a:pPr lvl="1"/>
            <a:r>
              <a:rPr lang="en-US" dirty="0"/>
              <a:t>Unity of reality not lost or destroyed in process of knowledge </a:t>
            </a:r>
            <a:r>
              <a:rPr lang="en-US" dirty="0">
                <a:sym typeface="Wingdings" panose="05000000000000000000" pitchFamily="2" charset="2"/>
              </a:rPr>
              <a:t> reality between:</a:t>
            </a:r>
          </a:p>
          <a:p>
            <a:pPr marL="1143000" lvl="2" indent="-457200">
              <a:buFont typeface="+mj-lt"/>
              <a:buAutoNum type="arabicPeriod"/>
            </a:pPr>
            <a:r>
              <a:rPr lang="en-US" dirty="0">
                <a:sym typeface="Wingdings" panose="05000000000000000000" pitchFamily="2" charset="2"/>
              </a:rPr>
              <a:t>The material object</a:t>
            </a:r>
          </a:p>
          <a:p>
            <a:pPr marL="1143000" lvl="2" indent="-457200">
              <a:buFont typeface="+mj-lt"/>
              <a:buAutoNum type="arabicPeriod"/>
            </a:pPr>
            <a:r>
              <a:rPr lang="en-US" dirty="0">
                <a:sym typeface="Wingdings" panose="05000000000000000000" pitchFamily="2" charset="2"/>
              </a:rPr>
              <a:t>The sensory form of the object received from the sense organ</a:t>
            </a:r>
          </a:p>
          <a:p>
            <a:pPr marL="1143000" lvl="2" indent="-457200">
              <a:buFont typeface="+mj-lt"/>
              <a:buAutoNum type="arabicPeriod"/>
            </a:pPr>
            <a:r>
              <a:rPr lang="en-US" dirty="0">
                <a:sym typeface="Wingdings" panose="05000000000000000000" pitchFamily="2" charset="2"/>
              </a:rPr>
              <a:t>The intelligible form received in the mind from the sensory form</a:t>
            </a:r>
          </a:p>
        </p:txBody>
      </p:sp>
      <p:sp>
        <p:nvSpPr>
          <p:cNvPr id="4" name="Content Placeholder 3">
            <a:extLst>
              <a:ext uri="{FF2B5EF4-FFF2-40B4-BE49-F238E27FC236}">
                <a16:creationId xmlns:a16="http://schemas.microsoft.com/office/drawing/2014/main" id="{3E074BD2-45F0-4F80-80E9-9062EFCD6C6A}"/>
              </a:ext>
            </a:extLst>
          </p:cNvPr>
          <p:cNvSpPr>
            <a:spLocks noGrp="1"/>
          </p:cNvSpPr>
          <p:nvPr>
            <p:ph sz="quarter" idx="2"/>
          </p:nvPr>
        </p:nvSpPr>
        <p:spPr>
          <a:xfrm>
            <a:off x="4844900" y="1589567"/>
            <a:ext cx="4146699" cy="5268432"/>
          </a:xfrm>
        </p:spPr>
        <p:txBody>
          <a:bodyPr>
            <a:normAutofit fontScale="92500" lnSpcReduction="10000"/>
          </a:bodyPr>
          <a:lstStyle/>
          <a:p>
            <a:r>
              <a:rPr lang="en-US" b="1" dirty="0">
                <a:sym typeface="Wingdings" panose="05000000000000000000" pitchFamily="2" charset="2"/>
              </a:rPr>
              <a:t>Not Cartesian:</a:t>
            </a:r>
            <a:endParaRPr lang="en-US" b="1" dirty="0"/>
          </a:p>
          <a:p>
            <a:pPr lvl="1"/>
            <a:r>
              <a:rPr lang="en-US" dirty="0"/>
              <a:t>No inner/outer difference or contrast </a:t>
            </a:r>
            <a:r>
              <a:rPr lang="en-US" dirty="0">
                <a:sym typeface="Wingdings" panose="05000000000000000000" pitchFamily="2" charset="2"/>
              </a:rPr>
              <a:t> not inner spectator having to infer existence of material world through sense perception</a:t>
            </a:r>
          </a:p>
          <a:p>
            <a:pPr lvl="1"/>
            <a:r>
              <a:rPr lang="en-US" dirty="0">
                <a:sym typeface="Wingdings" panose="05000000000000000000" pitchFamily="2" charset="2"/>
              </a:rPr>
              <a:t>Not separate existence, but form of body itself  not substance (soul) inside other substance (body)</a:t>
            </a:r>
          </a:p>
          <a:p>
            <a:pPr lvl="1"/>
            <a:r>
              <a:rPr lang="en-US" dirty="0">
                <a:sym typeface="Wingdings" panose="05000000000000000000" pitchFamily="2" charset="2"/>
              </a:rPr>
              <a:t>Not related to personality</a:t>
            </a:r>
            <a:endParaRPr lang="en-US" dirty="0"/>
          </a:p>
        </p:txBody>
      </p:sp>
    </p:spTree>
    <p:extLst>
      <p:ext uri="{BB962C8B-B14F-4D97-AF65-F5344CB8AC3E}">
        <p14:creationId xmlns:p14="http://schemas.microsoft.com/office/powerpoint/2010/main" val="300962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E4A7-C521-4989-AA30-8A4E910866DB}"/>
              </a:ext>
            </a:extLst>
          </p:cNvPr>
          <p:cNvSpPr>
            <a:spLocks noGrp="1"/>
          </p:cNvSpPr>
          <p:nvPr>
            <p:ph type="title"/>
          </p:nvPr>
        </p:nvSpPr>
        <p:spPr/>
        <p:txBody>
          <a:bodyPr>
            <a:normAutofit fontScale="90000"/>
          </a:bodyPr>
          <a:lstStyle/>
          <a:p>
            <a:r>
              <a:rPr lang="en-US" dirty="0"/>
              <a:t>Next week</a:t>
            </a:r>
            <a:br>
              <a:rPr lang="en-US" dirty="0"/>
            </a:br>
            <a:r>
              <a:rPr lang="en-US" sz="2700" b="1" dirty="0" err="1"/>
              <a:t>Week</a:t>
            </a:r>
            <a:r>
              <a:rPr lang="en-US" sz="2700" b="1" dirty="0"/>
              <a:t> 11 (Tues Nov 6): </a:t>
            </a:r>
            <a:r>
              <a:rPr lang="en-US" sz="2700" dirty="0"/>
              <a:t>8:45-9:50,</a:t>
            </a:r>
            <a:r>
              <a:rPr lang="en-US" sz="2700" b="1" dirty="0"/>
              <a:t> </a:t>
            </a:r>
            <a:r>
              <a:rPr lang="en-US" sz="2700" dirty="0"/>
              <a:t>Plato and Aristotle on Art</a:t>
            </a:r>
            <a:endParaRPr lang="en-US" dirty="0"/>
          </a:p>
        </p:txBody>
      </p:sp>
      <p:sp>
        <p:nvSpPr>
          <p:cNvPr id="3" name="Content Placeholder 2">
            <a:extLst>
              <a:ext uri="{FF2B5EF4-FFF2-40B4-BE49-F238E27FC236}">
                <a16:creationId xmlns:a16="http://schemas.microsoft.com/office/drawing/2014/main" id="{A4CAE836-CE07-4527-B98C-8B4953E7FCEB}"/>
              </a:ext>
            </a:extLst>
          </p:cNvPr>
          <p:cNvSpPr>
            <a:spLocks noGrp="1"/>
          </p:cNvSpPr>
          <p:nvPr>
            <p:ph sz="quarter" idx="1"/>
          </p:nvPr>
        </p:nvSpPr>
        <p:spPr/>
        <p:txBody>
          <a:bodyPr/>
          <a:lstStyle/>
          <a:p>
            <a:pPr marL="0" indent="0">
              <a:buNone/>
            </a:pPr>
            <a:r>
              <a:rPr lang="en-US" b="1" dirty="0"/>
              <a:t>Question to consider:</a:t>
            </a:r>
          </a:p>
          <a:p>
            <a:r>
              <a:rPr lang="en-US" dirty="0"/>
              <a:t>Given Plato and Aristotle’s different philosophies of form and matter, what might you think their understanding of artistic representation might be?</a:t>
            </a:r>
          </a:p>
        </p:txBody>
      </p:sp>
    </p:spTree>
    <p:extLst>
      <p:ext uri="{BB962C8B-B14F-4D97-AF65-F5344CB8AC3E}">
        <p14:creationId xmlns:p14="http://schemas.microsoft.com/office/powerpoint/2010/main" val="149087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5DC3-5BF5-4CEF-9A51-6CAE059A18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78CFF-C3E1-4DA7-A050-E3FEFCCB6284}"/>
              </a:ext>
            </a:extLst>
          </p:cNvPr>
          <p:cNvSpPr>
            <a:spLocks noGrp="1"/>
          </p:cNvSpPr>
          <p:nvPr>
            <p:ph sz="quarter" idx="1"/>
          </p:nvPr>
        </p:nvSpPr>
        <p:spPr/>
        <p:txBody>
          <a:bodyPr/>
          <a:lstStyle/>
          <a:p>
            <a:endParaRPr lang="en-US"/>
          </a:p>
        </p:txBody>
      </p:sp>
      <p:pic>
        <p:nvPicPr>
          <p:cNvPr id="1026" name="Picture 2" descr="Related image">
            <a:extLst>
              <a:ext uri="{FF2B5EF4-FFF2-40B4-BE49-F238E27FC236}">
                <a16:creationId xmlns:a16="http://schemas.microsoft.com/office/drawing/2014/main" id="{88504BAC-AC03-4E6D-A078-2FE12A076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3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4307-1EDF-4A91-BA96-D52B5DF17F32}"/>
              </a:ext>
            </a:extLst>
          </p:cNvPr>
          <p:cNvSpPr>
            <a:spLocks noGrp="1"/>
          </p:cNvSpPr>
          <p:nvPr>
            <p:ph type="title"/>
          </p:nvPr>
        </p:nvSpPr>
        <p:spPr>
          <a:xfrm>
            <a:off x="612648" y="228600"/>
            <a:ext cx="8153400" cy="990600"/>
          </a:xfrm>
        </p:spPr>
        <p:txBody>
          <a:bodyPr/>
          <a:lstStyle/>
          <a:p>
            <a:r>
              <a:rPr lang="en-US" dirty="0"/>
              <a:t>Aristotle</a:t>
            </a:r>
          </a:p>
        </p:txBody>
      </p:sp>
      <p:sp>
        <p:nvSpPr>
          <p:cNvPr id="3" name="Content Placeholder 2">
            <a:extLst>
              <a:ext uri="{FF2B5EF4-FFF2-40B4-BE49-F238E27FC236}">
                <a16:creationId xmlns:a16="http://schemas.microsoft.com/office/drawing/2014/main" id="{973B320E-E463-4400-8ED8-20A036CEDCF2}"/>
              </a:ext>
            </a:extLst>
          </p:cNvPr>
          <p:cNvSpPr>
            <a:spLocks noGrp="1"/>
          </p:cNvSpPr>
          <p:nvPr>
            <p:ph sz="quarter" idx="1"/>
          </p:nvPr>
        </p:nvSpPr>
        <p:spPr>
          <a:xfrm>
            <a:off x="76199" y="1600200"/>
            <a:ext cx="5519805" cy="5257800"/>
          </a:xfrm>
        </p:spPr>
        <p:txBody>
          <a:bodyPr>
            <a:normAutofit fontScale="85000" lnSpcReduction="20000"/>
          </a:bodyPr>
          <a:lstStyle/>
          <a:p>
            <a:r>
              <a:rPr lang="en-US" dirty="0"/>
              <a:t>Born 384 BCE in Thrace (modern day western Turkey)</a:t>
            </a:r>
          </a:p>
          <a:p>
            <a:r>
              <a:rPr lang="en-US" dirty="0"/>
              <a:t>Age 18, moved to Athens, student of Plato, until Plato’s death in 348. Traveled &amp; married</a:t>
            </a:r>
          </a:p>
          <a:p>
            <a:r>
              <a:rPr lang="en-US" dirty="0"/>
              <a:t>Became tutor of Alexander in 343 (Alexander was 13) until he came of age (age 16)</a:t>
            </a:r>
          </a:p>
          <a:p>
            <a:r>
              <a:rPr lang="en-US" dirty="0"/>
              <a:t>Lived in Athens 335-323, founded his school and wrote</a:t>
            </a:r>
          </a:p>
          <a:p>
            <a:r>
              <a:rPr lang="en-US" dirty="0"/>
              <a:t>When Alexander died, there was political turmoil </a:t>
            </a:r>
            <a:r>
              <a:rPr lang="en-US" dirty="0">
                <a:sym typeface="Wingdings" panose="05000000000000000000" pitchFamily="2" charset="2"/>
              </a:rPr>
              <a:t> Aristotle indicted for impiety, but fled to avoid punishment.</a:t>
            </a:r>
          </a:p>
          <a:p>
            <a:r>
              <a:rPr lang="en-US" dirty="0">
                <a:sym typeface="Wingdings" panose="05000000000000000000" pitchFamily="2" charset="2"/>
              </a:rPr>
              <a:t>Died the next year, 322 BCE.</a:t>
            </a:r>
            <a:endParaRPr lang="en-US" dirty="0"/>
          </a:p>
        </p:txBody>
      </p:sp>
      <p:pic>
        <p:nvPicPr>
          <p:cNvPr id="3074" name="Picture 2" descr="Aristotle, marble portrait bust, Roman copy (2nd century bc) of a Greek original (c. 325 bc); in the Museo Nazionale Romano, Rome.">
            <a:extLst>
              <a:ext uri="{FF2B5EF4-FFF2-40B4-BE49-F238E27FC236}">
                <a16:creationId xmlns:a16="http://schemas.microsoft.com/office/drawing/2014/main" id="{BB64BF7B-E59A-4C64-915D-F6586E73E4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6004" y="1219200"/>
            <a:ext cx="3352800" cy="4204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886E1F-734C-4975-850A-A9152AB9D230}"/>
              </a:ext>
            </a:extLst>
          </p:cNvPr>
          <p:cNvSpPr txBox="1"/>
          <p:nvPr/>
        </p:nvSpPr>
        <p:spPr>
          <a:xfrm>
            <a:off x="5672203" y="5423582"/>
            <a:ext cx="3471797" cy="1077218"/>
          </a:xfrm>
          <a:prstGeom prst="rect">
            <a:avLst/>
          </a:prstGeom>
          <a:noFill/>
        </p:spPr>
        <p:txBody>
          <a:bodyPr wrap="square" rtlCol="0">
            <a:spAutoFit/>
          </a:bodyPr>
          <a:lstStyle/>
          <a:p>
            <a:r>
              <a:rPr lang="en-US" sz="1600" dirty="0">
                <a:solidFill>
                  <a:schemeClr val="bg1">
                    <a:lumMod val="65000"/>
                  </a:schemeClr>
                </a:solidFill>
              </a:rPr>
              <a:t>Aristotle, marble portrait bust, Roman copy (2nd century </a:t>
            </a:r>
            <a:r>
              <a:rPr lang="en-US" sz="1600" cap="all" dirty="0">
                <a:solidFill>
                  <a:schemeClr val="bg1">
                    <a:lumMod val="65000"/>
                  </a:schemeClr>
                </a:solidFill>
              </a:rPr>
              <a:t>BC</a:t>
            </a:r>
            <a:r>
              <a:rPr lang="en-US" sz="1600" dirty="0">
                <a:solidFill>
                  <a:schemeClr val="bg1">
                    <a:lumMod val="65000"/>
                  </a:schemeClr>
                </a:solidFill>
              </a:rPr>
              <a:t>) of a Greek original (</a:t>
            </a:r>
            <a:r>
              <a:rPr lang="en-US" sz="1600" i="1" dirty="0">
                <a:solidFill>
                  <a:schemeClr val="bg1">
                    <a:lumMod val="65000"/>
                  </a:schemeClr>
                </a:solidFill>
              </a:rPr>
              <a:t>c.</a:t>
            </a:r>
            <a:r>
              <a:rPr lang="en-US" sz="1600" dirty="0">
                <a:solidFill>
                  <a:schemeClr val="bg1">
                    <a:lumMod val="65000"/>
                  </a:schemeClr>
                </a:solidFill>
              </a:rPr>
              <a:t> 325 </a:t>
            </a:r>
            <a:r>
              <a:rPr lang="en-US" sz="1600" cap="all" dirty="0">
                <a:solidFill>
                  <a:schemeClr val="bg1">
                    <a:lumMod val="65000"/>
                  </a:schemeClr>
                </a:solidFill>
              </a:rPr>
              <a:t>BC</a:t>
            </a:r>
            <a:r>
              <a:rPr lang="en-US" sz="1600" dirty="0">
                <a:solidFill>
                  <a:schemeClr val="bg1">
                    <a:lumMod val="65000"/>
                  </a:schemeClr>
                </a:solidFill>
              </a:rPr>
              <a:t>); in the Museo Nazionale Romano, Rome.</a:t>
            </a:r>
          </a:p>
        </p:txBody>
      </p:sp>
    </p:spTree>
    <p:extLst>
      <p:ext uri="{BB962C8B-B14F-4D97-AF65-F5344CB8AC3E}">
        <p14:creationId xmlns:p14="http://schemas.microsoft.com/office/powerpoint/2010/main" val="253910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F00E-39AE-4F2A-B189-4AD72669923A}"/>
              </a:ext>
            </a:extLst>
          </p:cNvPr>
          <p:cNvSpPr>
            <a:spLocks noGrp="1"/>
          </p:cNvSpPr>
          <p:nvPr>
            <p:ph type="title"/>
          </p:nvPr>
        </p:nvSpPr>
        <p:spPr>
          <a:xfrm>
            <a:off x="4724400" y="304800"/>
            <a:ext cx="4041648" cy="914400"/>
          </a:xfrm>
        </p:spPr>
        <p:txBody>
          <a:bodyPr>
            <a:normAutofit fontScale="90000"/>
          </a:bodyPr>
          <a:lstStyle/>
          <a:p>
            <a:r>
              <a:rPr lang="en-US" dirty="0"/>
              <a:t>Scientific contributions	</a:t>
            </a:r>
          </a:p>
        </p:txBody>
      </p:sp>
      <p:sp>
        <p:nvSpPr>
          <p:cNvPr id="3" name="Content Placeholder 2">
            <a:extLst>
              <a:ext uri="{FF2B5EF4-FFF2-40B4-BE49-F238E27FC236}">
                <a16:creationId xmlns:a16="http://schemas.microsoft.com/office/drawing/2014/main" id="{371FD7CC-91E8-4F00-B62A-78BCA3E9FB42}"/>
              </a:ext>
            </a:extLst>
          </p:cNvPr>
          <p:cNvSpPr>
            <a:spLocks noGrp="1"/>
          </p:cNvSpPr>
          <p:nvPr>
            <p:ph sz="quarter" idx="1"/>
          </p:nvPr>
        </p:nvSpPr>
        <p:spPr>
          <a:xfrm>
            <a:off x="4724400" y="1600200"/>
            <a:ext cx="4316218" cy="5143500"/>
          </a:xfrm>
        </p:spPr>
        <p:txBody>
          <a:bodyPr>
            <a:normAutofit fontScale="92500" lnSpcReduction="20000"/>
          </a:bodyPr>
          <a:lstStyle/>
          <a:p>
            <a:r>
              <a:rPr lang="en-US" dirty="0"/>
              <a:t>Created system of logic that included species classification by genus and difference</a:t>
            </a:r>
          </a:p>
          <a:p>
            <a:r>
              <a:rPr lang="en-US" dirty="0"/>
              <a:t>Geological observations: the earth is not status </a:t>
            </a:r>
            <a:r>
              <a:rPr lang="en-US" dirty="0">
                <a:sym typeface="Wingdings" panose="05000000000000000000" pitchFamily="2" charset="2"/>
              </a:rPr>
              <a:t> lakes dry up and fill with water, land might become sea, etc.</a:t>
            </a:r>
          </a:p>
          <a:p>
            <a:pPr lvl="1"/>
            <a:r>
              <a:rPr lang="en-US" dirty="0">
                <a:sym typeface="Wingdings" panose="05000000000000000000" pitchFamily="2" charset="2"/>
              </a:rPr>
              <a:t>Noted that most changes to the earth happen on timescales too vast to be witnessed or understood by humans</a:t>
            </a:r>
            <a:endParaRPr lang="en-US" dirty="0"/>
          </a:p>
        </p:txBody>
      </p:sp>
      <p:pic>
        <p:nvPicPr>
          <p:cNvPr id="4100" name="Picture 4" descr="Aristotle Contemplating the Bust of Homer, oil on canvas by Rembrandt van Rijn, 1653; in the collection of the Metropolitan Museum of Art, New York.">
            <a:extLst>
              <a:ext uri="{FF2B5EF4-FFF2-40B4-BE49-F238E27FC236}">
                <a16:creationId xmlns:a16="http://schemas.microsoft.com/office/drawing/2014/main" id="{B7037718-254D-490B-842D-1E3AFBA9A8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9" y="304800"/>
            <a:ext cx="4566126"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7C75845-5BDC-44AC-8683-353B95D8B06F}"/>
              </a:ext>
            </a:extLst>
          </p:cNvPr>
          <p:cNvSpPr txBox="1"/>
          <p:nvPr/>
        </p:nvSpPr>
        <p:spPr>
          <a:xfrm>
            <a:off x="191022" y="5105400"/>
            <a:ext cx="4369885" cy="1200329"/>
          </a:xfrm>
          <a:prstGeom prst="rect">
            <a:avLst/>
          </a:prstGeom>
          <a:noFill/>
        </p:spPr>
        <p:txBody>
          <a:bodyPr wrap="square" rtlCol="0">
            <a:spAutoFit/>
          </a:bodyPr>
          <a:lstStyle/>
          <a:p>
            <a:r>
              <a:rPr lang="en-US" i="1" dirty="0">
                <a:solidFill>
                  <a:schemeClr val="bg1">
                    <a:lumMod val="65000"/>
                  </a:schemeClr>
                </a:solidFill>
                <a:latin typeface="Montserrat"/>
              </a:rPr>
              <a:t>Aristotle Contemplating the Bust of Homer</a:t>
            </a:r>
            <a:r>
              <a:rPr lang="en-US" dirty="0">
                <a:solidFill>
                  <a:schemeClr val="bg1">
                    <a:lumMod val="65000"/>
                  </a:schemeClr>
                </a:solidFill>
                <a:latin typeface="Montserrat"/>
              </a:rPr>
              <a:t>, oil on canvas by Rembrandt van Rijn, 1653; in the collection of the Metropolitan Museum of Art, New York.</a:t>
            </a:r>
            <a:endParaRPr lang="en-US" dirty="0">
              <a:solidFill>
                <a:schemeClr val="bg1">
                  <a:lumMod val="65000"/>
                </a:schemeClr>
              </a:solidFill>
            </a:endParaRPr>
          </a:p>
        </p:txBody>
      </p:sp>
    </p:spTree>
    <p:extLst>
      <p:ext uri="{BB962C8B-B14F-4D97-AF65-F5344CB8AC3E}">
        <p14:creationId xmlns:p14="http://schemas.microsoft.com/office/powerpoint/2010/main" val="100580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79E6-6EE2-4D7B-A32D-6B3BB0C2082E}"/>
              </a:ext>
            </a:extLst>
          </p:cNvPr>
          <p:cNvSpPr>
            <a:spLocks noGrp="1"/>
          </p:cNvSpPr>
          <p:nvPr>
            <p:ph type="title"/>
          </p:nvPr>
        </p:nvSpPr>
        <p:spPr/>
        <p:txBody>
          <a:bodyPr/>
          <a:lstStyle/>
          <a:p>
            <a:r>
              <a:rPr lang="en-US" dirty="0"/>
              <a:t>Geological change and time</a:t>
            </a:r>
          </a:p>
        </p:txBody>
      </p:sp>
      <p:sp>
        <p:nvSpPr>
          <p:cNvPr id="3" name="Content Placeholder 2">
            <a:extLst>
              <a:ext uri="{FF2B5EF4-FFF2-40B4-BE49-F238E27FC236}">
                <a16:creationId xmlns:a16="http://schemas.microsoft.com/office/drawing/2014/main" id="{04D416B9-B465-489F-A392-37E90B1F44C5}"/>
              </a:ext>
            </a:extLst>
          </p:cNvPr>
          <p:cNvSpPr>
            <a:spLocks noGrp="1"/>
          </p:cNvSpPr>
          <p:nvPr>
            <p:ph sz="quarter" idx="1"/>
          </p:nvPr>
        </p:nvSpPr>
        <p:spPr>
          <a:xfrm>
            <a:off x="76200" y="1524000"/>
            <a:ext cx="8915400" cy="5181600"/>
          </a:xfrm>
        </p:spPr>
        <p:txBody>
          <a:bodyPr>
            <a:normAutofit fontScale="55000" lnSpcReduction="20000"/>
          </a:bodyPr>
          <a:lstStyle/>
          <a:p>
            <a:pPr marL="0" indent="0">
              <a:buNone/>
            </a:pPr>
            <a:r>
              <a:rPr lang="en-US" sz="4200" dirty="0"/>
              <a:t>The same parts of the earth are not always moist or dry, but they change according as rivers come into existence and dry up. And so the relation of land to sea changes too and a place does not always remain land or sea throughout all time, but where there was dry land there comes to be sea, and where there is now sea, there one day comes to be dry land. But we must suppose these changes to follow some order and cycle. The principle and cause of these changes is that the interior of the earth grows and decays, like the bodies of plants and animals. . . .</a:t>
            </a:r>
          </a:p>
          <a:p>
            <a:pPr marL="0" indent="0">
              <a:buNone/>
            </a:pPr>
            <a:endParaRPr lang="en-US" sz="4000" dirty="0"/>
          </a:p>
          <a:p>
            <a:pPr marL="0" indent="0">
              <a:buNone/>
            </a:pPr>
            <a:r>
              <a:rPr lang="en-US" sz="4200" dirty="0"/>
              <a:t>But the whole vital process of the earth takes place so gradually and in periods of time which are so immense compared with the length of our life, that these changes are not observed, and before their course can be recorded from beginning to end whole nations perish and are destroyed.</a:t>
            </a:r>
          </a:p>
          <a:p>
            <a:pPr marL="0" indent="0">
              <a:buNone/>
            </a:pPr>
            <a:endParaRPr lang="en-US" dirty="0"/>
          </a:p>
          <a:p>
            <a:pPr marL="0" indent="0">
              <a:buNone/>
            </a:pPr>
            <a:r>
              <a:rPr lang="en-US" i="1" dirty="0"/>
              <a:t>Meteorology</a:t>
            </a:r>
            <a:r>
              <a:rPr lang="en-US" dirty="0"/>
              <a:t>, 1.14</a:t>
            </a:r>
          </a:p>
        </p:txBody>
      </p:sp>
    </p:spTree>
    <p:extLst>
      <p:ext uri="{BB962C8B-B14F-4D97-AF65-F5344CB8AC3E}">
        <p14:creationId xmlns:p14="http://schemas.microsoft.com/office/powerpoint/2010/main" val="108818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ristotle solar system">
            <a:extLst>
              <a:ext uri="{FF2B5EF4-FFF2-40B4-BE49-F238E27FC236}">
                <a16:creationId xmlns:a16="http://schemas.microsoft.com/office/drawing/2014/main" id="{33ABC0A9-7B6F-4130-B5A5-6091842DA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72807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EA68D1-ECE2-41F4-8D4E-7178BA97FE2E}"/>
              </a:ext>
            </a:extLst>
          </p:cNvPr>
          <p:cNvSpPr>
            <a:spLocks noGrp="1"/>
          </p:cNvSpPr>
          <p:nvPr>
            <p:ph type="title"/>
          </p:nvPr>
        </p:nvSpPr>
        <p:spPr/>
        <p:txBody>
          <a:bodyPr/>
          <a:lstStyle/>
          <a:p>
            <a:r>
              <a:rPr lang="en-US" dirty="0"/>
              <a:t>Aristotle’s solar system</a:t>
            </a:r>
          </a:p>
        </p:txBody>
      </p:sp>
      <p:sp>
        <p:nvSpPr>
          <p:cNvPr id="3" name="Content Placeholder 2">
            <a:extLst>
              <a:ext uri="{FF2B5EF4-FFF2-40B4-BE49-F238E27FC236}">
                <a16:creationId xmlns:a16="http://schemas.microsoft.com/office/drawing/2014/main" id="{D69CA709-DE78-4B5B-984F-4C341B8B60CE}"/>
              </a:ext>
            </a:extLst>
          </p:cNvPr>
          <p:cNvSpPr>
            <a:spLocks noGrp="1"/>
          </p:cNvSpPr>
          <p:nvPr>
            <p:ph sz="quarter" idx="1"/>
          </p:nvPr>
        </p:nvSpPr>
        <p:spPr>
          <a:xfrm>
            <a:off x="228600" y="1600200"/>
            <a:ext cx="4419600" cy="5029200"/>
          </a:xfrm>
        </p:spPr>
        <p:txBody>
          <a:bodyPr>
            <a:normAutofit fontScale="85000" lnSpcReduction="20000"/>
          </a:bodyPr>
          <a:lstStyle/>
          <a:p>
            <a:r>
              <a:rPr lang="en-US" dirty="0"/>
              <a:t>Earth the fixed center of the universe</a:t>
            </a:r>
          </a:p>
          <a:p>
            <a:r>
              <a:rPr lang="en-US" dirty="0"/>
              <a:t>Fifty-five solid spheres – earth as common center</a:t>
            </a:r>
          </a:p>
          <a:p>
            <a:r>
              <a:rPr lang="en-US" dirty="0"/>
              <a:t>Each sphere had a planet or other celestial body </a:t>
            </a:r>
            <a:r>
              <a:rPr lang="en-US" dirty="0">
                <a:sym typeface="Wingdings" panose="05000000000000000000" pitchFamily="2" charset="2"/>
              </a:rPr>
              <a:t> propelled by inner principle of motion (a god)</a:t>
            </a:r>
          </a:p>
          <a:p>
            <a:r>
              <a:rPr lang="en-US" dirty="0">
                <a:sym typeface="Wingdings" panose="05000000000000000000" pitchFamily="2" charset="2"/>
              </a:rPr>
              <a:t>Each motion affected all other motions  originally set in motion by the Unmoved Mover</a:t>
            </a:r>
          </a:p>
          <a:p>
            <a:r>
              <a:rPr lang="en-US" dirty="0">
                <a:sym typeface="Wingdings" panose="05000000000000000000" pitchFamily="2" charset="2"/>
              </a:rPr>
              <a:t>Lower levels (heavy elements) were changing and imperfect – but the heavenly sphere (above the moon) were perfect </a:t>
            </a:r>
          </a:p>
        </p:txBody>
      </p:sp>
    </p:spTree>
    <p:extLst>
      <p:ext uri="{BB962C8B-B14F-4D97-AF65-F5344CB8AC3E}">
        <p14:creationId xmlns:p14="http://schemas.microsoft.com/office/powerpoint/2010/main" val="318656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4F1C-E55B-4220-89FE-8C449EBD325B}"/>
              </a:ext>
            </a:extLst>
          </p:cNvPr>
          <p:cNvSpPr>
            <a:spLocks noGrp="1"/>
          </p:cNvSpPr>
          <p:nvPr>
            <p:ph type="title"/>
          </p:nvPr>
        </p:nvSpPr>
        <p:spPr>
          <a:xfrm>
            <a:off x="5175250" y="228600"/>
            <a:ext cx="3590798" cy="990600"/>
          </a:xfrm>
        </p:spPr>
        <p:txBody>
          <a:bodyPr>
            <a:noAutofit/>
          </a:bodyPr>
          <a:lstStyle/>
          <a:p>
            <a:r>
              <a:rPr lang="en-US" sz="3200" dirty="0"/>
              <a:t>Plato, Aristotle, Matter, and Form</a:t>
            </a:r>
          </a:p>
        </p:txBody>
      </p:sp>
      <p:sp>
        <p:nvSpPr>
          <p:cNvPr id="3" name="Content Placeholder 2">
            <a:extLst>
              <a:ext uri="{FF2B5EF4-FFF2-40B4-BE49-F238E27FC236}">
                <a16:creationId xmlns:a16="http://schemas.microsoft.com/office/drawing/2014/main" id="{D90D9AE2-7685-41E8-A3AF-7CDF8B9E91EE}"/>
              </a:ext>
            </a:extLst>
          </p:cNvPr>
          <p:cNvSpPr>
            <a:spLocks noGrp="1"/>
          </p:cNvSpPr>
          <p:nvPr>
            <p:ph sz="quarter" idx="1"/>
          </p:nvPr>
        </p:nvSpPr>
        <p:spPr>
          <a:xfrm>
            <a:off x="5430786" y="1600200"/>
            <a:ext cx="3713214" cy="5257800"/>
          </a:xfrm>
        </p:spPr>
        <p:txBody>
          <a:bodyPr>
            <a:normAutofit fontScale="85000" lnSpcReduction="20000"/>
          </a:bodyPr>
          <a:lstStyle/>
          <a:p>
            <a:r>
              <a:rPr lang="en-US" dirty="0"/>
              <a:t>Atomists affirmed objective order of material sensory world </a:t>
            </a:r>
            <a:r>
              <a:rPr lang="en-US" dirty="0">
                <a:sym typeface="Wingdings" panose="05000000000000000000" pitchFamily="2" charset="2"/>
              </a:rPr>
              <a:t> neglected inner world of mind</a:t>
            </a:r>
          </a:p>
          <a:p>
            <a:r>
              <a:rPr lang="en-US" dirty="0">
                <a:sym typeface="Wingdings" panose="05000000000000000000" pitchFamily="2" charset="2"/>
              </a:rPr>
              <a:t>Plato argued for the order of reason, and left the matter in a dubious state.  Failed to show how two worlds could participate in each other</a:t>
            </a:r>
          </a:p>
          <a:p>
            <a:r>
              <a:rPr lang="en-US" dirty="0">
                <a:sym typeface="Wingdings" panose="05000000000000000000" pitchFamily="2" charset="2"/>
              </a:rPr>
              <a:t>Aristotle tried to show that material and rational world were real and related.</a:t>
            </a:r>
            <a:endParaRPr lang="en-US" dirty="0"/>
          </a:p>
        </p:txBody>
      </p:sp>
      <p:pic>
        <p:nvPicPr>
          <p:cNvPr id="2054" name="Picture 6" descr="Image result for plato aristotle">
            <a:extLst>
              <a:ext uri="{FF2B5EF4-FFF2-40B4-BE49-F238E27FC236}">
                <a16:creationId xmlns:a16="http://schemas.microsoft.com/office/drawing/2014/main" id="{DD5DE89B-4778-4D40-A2E3-D6D7FEE44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75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50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928F-BDAD-4150-9B17-40552A42B7C6}"/>
              </a:ext>
            </a:extLst>
          </p:cNvPr>
          <p:cNvSpPr>
            <a:spLocks noGrp="1"/>
          </p:cNvSpPr>
          <p:nvPr>
            <p:ph type="title"/>
          </p:nvPr>
        </p:nvSpPr>
        <p:spPr/>
        <p:txBody>
          <a:bodyPr/>
          <a:lstStyle/>
          <a:p>
            <a:r>
              <a:rPr lang="en-US" dirty="0"/>
              <a:t>Plato, Aristotle, Matter, and Form</a:t>
            </a:r>
          </a:p>
        </p:txBody>
      </p:sp>
      <p:sp>
        <p:nvSpPr>
          <p:cNvPr id="3" name="Content Placeholder 2">
            <a:extLst>
              <a:ext uri="{FF2B5EF4-FFF2-40B4-BE49-F238E27FC236}">
                <a16:creationId xmlns:a16="http://schemas.microsoft.com/office/drawing/2014/main" id="{C386D3A8-B80B-4784-9182-EC78475CDA84}"/>
              </a:ext>
            </a:extLst>
          </p:cNvPr>
          <p:cNvSpPr>
            <a:spLocks noGrp="1"/>
          </p:cNvSpPr>
          <p:nvPr>
            <p:ph sz="quarter" idx="1"/>
          </p:nvPr>
        </p:nvSpPr>
        <p:spPr>
          <a:xfrm>
            <a:off x="152400" y="1600200"/>
            <a:ext cx="3657600" cy="5257800"/>
          </a:xfrm>
        </p:spPr>
        <p:txBody>
          <a:bodyPr>
            <a:normAutofit fontScale="85000" lnSpcReduction="10000"/>
          </a:bodyPr>
          <a:lstStyle/>
          <a:p>
            <a:r>
              <a:rPr lang="en-US" b="1" dirty="0"/>
              <a:t>Plato: </a:t>
            </a:r>
            <a:r>
              <a:rPr lang="en-US" dirty="0"/>
              <a:t>Forms were eternally real things</a:t>
            </a:r>
          </a:p>
          <a:p>
            <a:pPr lvl="1"/>
            <a:r>
              <a:rPr lang="en-US" dirty="0"/>
              <a:t>Separate in reality from temporal things that were mere shadows or copies</a:t>
            </a:r>
          </a:p>
          <a:p>
            <a:r>
              <a:rPr lang="en-US" b="1" dirty="0"/>
              <a:t>Aristotle: </a:t>
            </a:r>
            <a:r>
              <a:rPr lang="en-US" dirty="0"/>
              <a:t>Forms aspects of material things </a:t>
            </a:r>
            <a:r>
              <a:rPr lang="en-US" dirty="0">
                <a:sym typeface="Wingdings" panose="05000000000000000000" pitchFamily="2" charset="2"/>
              </a:rPr>
              <a:t> mind can distinguish form as aspects of reality but not as separate from things</a:t>
            </a:r>
          </a:p>
          <a:p>
            <a:pPr lvl="1"/>
            <a:r>
              <a:rPr lang="en-US" b="1" dirty="0">
                <a:sym typeface="Wingdings" panose="05000000000000000000" pitchFamily="2" charset="2"/>
              </a:rPr>
              <a:t>Not denial of forms, but of their separateness from matter and things</a:t>
            </a:r>
            <a:endParaRPr lang="en-US" b="1" dirty="0"/>
          </a:p>
        </p:txBody>
      </p:sp>
      <p:pic>
        <p:nvPicPr>
          <p:cNvPr id="4" name="Picture 2" descr="Image result for aristotle">
            <a:extLst>
              <a:ext uri="{FF2B5EF4-FFF2-40B4-BE49-F238E27FC236}">
                <a16:creationId xmlns:a16="http://schemas.microsoft.com/office/drawing/2014/main" id="{C313ADC2-E7B2-49CA-8E9E-BCB308E7B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13" y="1924050"/>
            <a:ext cx="5430786"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4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ristotle matter and form">
            <a:extLst>
              <a:ext uri="{FF2B5EF4-FFF2-40B4-BE49-F238E27FC236}">
                <a16:creationId xmlns:a16="http://schemas.microsoft.com/office/drawing/2014/main" id="{DCF9534E-C938-46CE-9307-ECFD4D08B8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22" t="36666" r="23333" b="5556"/>
          <a:stretch/>
        </p:blipFill>
        <p:spPr bwMode="auto">
          <a:xfrm>
            <a:off x="4572000" y="2057400"/>
            <a:ext cx="4194048" cy="3338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2BD532-E175-4562-9DA4-183CDDB8E47A}"/>
              </a:ext>
            </a:extLst>
          </p:cNvPr>
          <p:cNvSpPr>
            <a:spLocks noGrp="1"/>
          </p:cNvSpPr>
          <p:nvPr>
            <p:ph type="title"/>
          </p:nvPr>
        </p:nvSpPr>
        <p:spPr/>
        <p:txBody>
          <a:bodyPr/>
          <a:lstStyle/>
          <a:p>
            <a:r>
              <a:rPr lang="en-US" dirty="0"/>
              <a:t>Aristotle’s matter and form</a:t>
            </a:r>
          </a:p>
        </p:txBody>
      </p:sp>
      <p:sp>
        <p:nvSpPr>
          <p:cNvPr id="3" name="Content Placeholder 2">
            <a:extLst>
              <a:ext uri="{FF2B5EF4-FFF2-40B4-BE49-F238E27FC236}">
                <a16:creationId xmlns:a16="http://schemas.microsoft.com/office/drawing/2014/main" id="{6FA1BA78-D5C4-4E6F-B463-018531083C37}"/>
              </a:ext>
            </a:extLst>
          </p:cNvPr>
          <p:cNvSpPr>
            <a:spLocks noGrp="1"/>
          </p:cNvSpPr>
          <p:nvPr>
            <p:ph sz="quarter" idx="1"/>
          </p:nvPr>
        </p:nvSpPr>
        <p:spPr>
          <a:xfrm>
            <a:off x="0" y="1600200"/>
            <a:ext cx="5029200" cy="5257800"/>
          </a:xfrm>
        </p:spPr>
        <p:txBody>
          <a:bodyPr>
            <a:normAutofit lnSpcReduction="10000"/>
          </a:bodyPr>
          <a:lstStyle/>
          <a:p>
            <a:r>
              <a:rPr lang="en-US" dirty="0"/>
              <a:t>Individual objects both matter and form</a:t>
            </a:r>
          </a:p>
          <a:p>
            <a:pPr lvl="1"/>
            <a:r>
              <a:rPr lang="en-US" b="1" dirty="0"/>
              <a:t>Matter: </a:t>
            </a:r>
            <a:r>
              <a:rPr lang="en-US" dirty="0"/>
              <a:t> own individual concreteness; potentiality, possibility</a:t>
            </a:r>
          </a:p>
          <a:p>
            <a:pPr lvl="1"/>
            <a:r>
              <a:rPr lang="en-US" b="1" dirty="0"/>
              <a:t>Form: </a:t>
            </a:r>
            <a:r>
              <a:rPr lang="en-US" dirty="0"/>
              <a:t>shared in common with other substances; actuality</a:t>
            </a:r>
          </a:p>
          <a:p>
            <a:r>
              <a:rPr lang="en-US" dirty="0"/>
              <a:t>Each thing was realized/actualized form of lower/earlier matter-potential</a:t>
            </a:r>
          </a:p>
          <a:p>
            <a:r>
              <a:rPr lang="en-US" dirty="0"/>
              <a:t>Every form might be matter for some higher form</a:t>
            </a:r>
          </a:p>
        </p:txBody>
      </p:sp>
    </p:spTree>
    <p:extLst>
      <p:ext uri="{BB962C8B-B14F-4D97-AF65-F5344CB8AC3E}">
        <p14:creationId xmlns:p14="http://schemas.microsoft.com/office/powerpoint/2010/main" val="20663088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1352</TotalTime>
  <Words>953</Words>
  <Application>Microsoft Office PowerPoint</Application>
  <PresentationFormat>On-screen Show (4:3)</PresentationFormat>
  <Paragraphs>70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Montserrat</vt:lpstr>
      <vt:lpstr>Tw Cen MT</vt:lpstr>
      <vt:lpstr>Wingdings</vt:lpstr>
      <vt:lpstr>Wingdings 2</vt:lpstr>
      <vt:lpstr>Median</vt:lpstr>
      <vt:lpstr>Aristotle   Dr. Stephanie Spoto sspoto@mpc.edu Monterey Peninsula College</vt:lpstr>
      <vt:lpstr>PowerPoint Presentation</vt:lpstr>
      <vt:lpstr>Aristotle</vt:lpstr>
      <vt:lpstr>Scientific contributions </vt:lpstr>
      <vt:lpstr>Geological change and time</vt:lpstr>
      <vt:lpstr>Aristotle’s solar system</vt:lpstr>
      <vt:lpstr>Plato, Aristotle, Matter, and Form</vt:lpstr>
      <vt:lpstr>Plato, Aristotle, Matter, and Form</vt:lpstr>
      <vt:lpstr>Aristotle’s matter and form</vt:lpstr>
      <vt:lpstr>Aristotle’s psyche and the soul</vt:lpstr>
      <vt:lpstr>Three kinds of soul</vt:lpstr>
      <vt:lpstr>Three souls and unity of matter/form</vt:lpstr>
      <vt:lpstr>Next week Week 11 (Tues Nov 6): 8:45-9:50, Plato and Aristotle on Art</vt:lpstr>
    </vt:vector>
  </TitlesOfParts>
  <Company>CSU Monterey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Mysticism &amp; the Ontological Turn  Stephanie Spoto CSU Monterey Bay</dc:title>
  <dc:creator>CSUMB</dc:creator>
  <cp:lastModifiedBy>Elfaki</cp:lastModifiedBy>
  <cp:revision>264</cp:revision>
  <dcterms:created xsi:type="dcterms:W3CDTF">2018-03-26T21:31:23Z</dcterms:created>
  <dcterms:modified xsi:type="dcterms:W3CDTF">2018-11-01T04:22:05Z</dcterms:modified>
</cp:coreProperties>
</file>